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65" r:id="rId20"/>
  </p:sldIdLst>
  <p:sldSz cx="18288000" cy="10287000"/>
  <p:notesSz cx="6858000" cy="9144000"/>
  <p:embeddedFontLst>
    <p:embeddedFont>
      <p:font typeface="Bahnschrift Light" panose="020B0502040204020203" pitchFamily="34" charset="0"/>
      <p:regular r:id="rId22"/>
    </p:embeddedFont>
    <p:embeddedFont>
      <p:font typeface="Calibri" panose="020F0502020204030204" pitchFamily="34" charset="0"/>
      <p:regular r:id="rId23"/>
      <p:bold r:id="rId24"/>
      <p:italic r:id="rId25"/>
      <p:boldItalic r:id="rId26"/>
    </p:embeddedFont>
    <p:embeddedFont>
      <p:font typeface="Montserrat" panose="00000500000000000000" pitchFamily="2" charset="0"/>
      <p:regular r:id="rId27"/>
      <p:bold r:id="rId28"/>
      <p:italic r:id="rId29"/>
      <p:boldItalic r:id="rId30"/>
    </p:embeddedFont>
    <p:embeddedFont>
      <p:font typeface="Neue Machina Ultra-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903" autoAdjust="0"/>
  </p:normalViewPr>
  <p:slideViewPr>
    <p:cSldViewPr>
      <p:cViewPr varScale="1">
        <p:scale>
          <a:sx n="55" d="100"/>
          <a:sy n="55" d="100"/>
        </p:scale>
        <p:origin x="677"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C14CF-7355-41FA-8CEF-2D629BA248B1}" type="datetimeFigureOut">
              <a:rPr lang="en-IN" smtClean="0"/>
              <a:t>10-10-2023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57F24-DF0B-442A-8770-676F33C79FB7}" type="slidenum">
              <a:rPr lang="en-IN" smtClean="0"/>
              <a:t>‹#›</a:t>
            </a:fld>
            <a:endParaRPr lang="en-IN"/>
          </a:p>
        </p:txBody>
      </p:sp>
    </p:spTree>
    <p:extLst>
      <p:ext uri="{BB962C8B-B14F-4D97-AF65-F5344CB8AC3E}">
        <p14:creationId xmlns:p14="http://schemas.microsoft.com/office/powerpoint/2010/main" val="1588003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157F24-DF0B-442A-8770-676F33C79FB7}" type="slidenum">
              <a:rPr lang="en-IN" smtClean="0"/>
              <a:t>16</a:t>
            </a:fld>
            <a:endParaRPr lang="en-IN"/>
          </a:p>
        </p:txBody>
      </p:sp>
    </p:spTree>
    <p:extLst>
      <p:ext uri="{BB962C8B-B14F-4D97-AF65-F5344CB8AC3E}">
        <p14:creationId xmlns:p14="http://schemas.microsoft.com/office/powerpoint/2010/main" val="297560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5157F24-DF0B-442A-8770-676F33C79FB7}" type="slidenum">
              <a:rPr lang="en-IN" smtClean="0"/>
              <a:t>17</a:t>
            </a:fld>
            <a:endParaRPr lang="en-IN"/>
          </a:p>
        </p:txBody>
      </p:sp>
    </p:spTree>
    <p:extLst>
      <p:ext uri="{BB962C8B-B14F-4D97-AF65-F5344CB8AC3E}">
        <p14:creationId xmlns:p14="http://schemas.microsoft.com/office/powerpoint/2010/main" val="111240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hyperlink" Target="https://public.tableau.com/app/profile/alfin.mathew/viz/CAPSTONETABLEAUALFIN/TASK7?publish=yes" TargetMode="External"/><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rot="-1393429">
            <a:off x="13351575" y="7140349"/>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txBody>
          <a:bodyPr/>
          <a:lstStyle/>
          <a:p>
            <a:endParaRPr lang="en-IN"/>
          </a:p>
        </p:txBody>
      </p:sp>
      <p:sp>
        <p:nvSpPr>
          <p:cNvPr id="7" name="Freeform 7"/>
          <p:cNvSpPr/>
          <p:nvPr/>
        </p:nvSpPr>
        <p:spPr>
          <a:xfrm>
            <a:off x="457200" y="662082"/>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lstStyle/>
          <a:p>
            <a:endParaRPr lang="en-IN"/>
          </a:p>
        </p:txBody>
      </p:sp>
      <p:sp>
        <p:nvSpPr>
          <p:cNvPr id="8" name="Freeform 8"/>
          <p:cNvSpPr/>
          <p:nvPr/>
        </p:nvSpPr>
        <p:spPr>
          <a:xfrm rot="3042606">
            <a:off x="-568351" y="7791115"/>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lstStyle/>
          <a:p>
            <a:endParaRPr lang="en-IN" dirty="0"/>
          </a:p>
        </p:txBody>
      </p:sp>
      <p:sp>
        <p:nvSpPr>
          <p:cNvPr id="9" name="TextBox 9"/>
          <p:cNvSpPr txBox="1"/>
          <p:nvPr/>
        </p:nvSpPr>
        <p:spPr>
          <a:xfrm>
            <a:off x="2540746" y="3771900"/>
            <a:ext cx="13448042" cy="1718356"/>
          </a:xfrm>
          <a:prstGeom prst="rect">
            <a:avLst/>
          </a:prstGeom>
        </p:spPr>
        <p:txBody>
          <a:bodyPr lIns="0" tIns="0" rIns="0" bIns="0" rtlCol="0" anchor="t">
            <a:spAutoFit/>
          </a:bodyPr>
          <a:lstStyle/>
          <a:p>
            <a:pPr algn="ctr">
              <a:lnSpc>
                <a:spcPts val="14740"/>
              </a:lnSpc>
            </a:pPr>
            <a:r>
              <a:rPr lang="en-US" sz="9600" dirty="0">
                <a:solidFill>
                  <a:srgbClr val="FFFFFF"/>
                </a:solidFill>
                <a:latin typeface="Neue Machina Ultra-Bold"/>
              </a:rPr>
              <a:t>CAPSTONE TABLEAU</a:t>
            </a:r>
          </a:p>
        </p:txBody>
      </p:sp>
      <p:sp>
        <p:nvSpPr>
          <p:cNvPr id="11" name="TextBox 10">
            <a:extLst>
              <a:ext uri="{FF2B5EF4-FFF2-40B4-BE49-F238E27FC236}">
                <a16:creationId xmlns:a16="http://schemas.microsoft.com/office/drawing/2014/main" id="{488A7D34-6BAF-7CB1-C24E-A38BC1ADDB2C}"/>
              </a:ext>
            </a:extLst>
          </p:cNvPr>
          <p:cNvSpPr txBox="1"/>
          <p:nvPr/>
        </p:nvSpPr>
        <p:spPr>
          <a:xfrm rot="10800000" flipV="1">
            <a:off x="3543300" y="5994735"/>
            <a:ext cx="11201400" cy="1938992"/>
          </a:xfrm>
          <a:prstGeom prst="rect">
            <a:avLst/>
          </a:prstGeom>
          <a:noFill/>
        </p:spPr>
        <p:txBody>
          <a:bodyPr wrap="square" rtlCol="0">
            <a:spAutoFit/>
          </a:bodyPr>
          <a:lstStyle/>
          <a:p>
            <a:pPr algn="ctr"/>
            <a:r>
              <a:rPr lang="en-IN" sz="4000" dirty="0">
                <a:solidFill>
                  <a:schemeClr val="bg1"/>
                </a:solidFill>
                <a:latin typeface="Bahnschrift Light" panose="020B0502040204020203" pitchFamily="34" charset="0"/>
              </a:rPr>
              <a:t>ALFIN SAM MATHEW</a:t>
            </a:r>
          </a:p>
          <a:p>
            <a:pPr algn="ctr"/>
            <a:r>
              <a:rPr lang="en-IN" sz="4000" dirty="0">
                <a:solidFill>
                  <a:schemeClr val="bg1">
                    <a:lumMod val="75000"/>
                  </a:schemeClr>
                </a:solidFill>
                <a:latin typeface="Bahnschrift Light" panose="020B0502040204020203" pitchFamily="34" charset="0"/>
              </a:rPr>
              <a:t>ENROLL.: </a:t>
            </a:r>
            <a:r>
              <a:rPr lang="en-IN" sz="4000" b="0" i="0" dirty="0">
                <a:solidFill>
                  <a:schemeClr val="bg1"/>
                </a:solidFill>
                <a:effectLst/>
                <a:latin typeface="Bahnschrift Light" panose="020B0502040204020203" pitchFamily="34" charset="0"/>
              </a:rPr>
              <a:t>EN12024078062</a:t>
            </a:r>
          </a:p>
          <a:p>
            <a:pPr algn="ctr"/>
            <a:r>
              <a:rPr lang="en-IN" sz="4000" dirty="0">
                <a:solidFill>
                  <a:schemeClr val="bg1">
                    <a:lumMod val="75000"/>
                  </a:schemeClr>
                </a:solidFill>
                <a:latin typeface="Bahnschrift Light" panose="020B0502040204020203" pitchFamily="34" charset="0"/>
              </a:rPr>
              <a:t>BATCH : </a:t>
            </a:r>
            <a:r>
              <a:rPr lang="en-IN" sz="4000" dirty="0">
                <a:solidFill>
                  <a:schemeClr val="bg1"/>
                </a:solidFill>
                <a:latin typeface="Bahnschrift Light" panose="020B0502040204020203" pitchFamily="34" charset="0"/>
              </a:rPr>
              <a:t>DA132S13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573000" y="4686300"/>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955964" y="1337507"/>
            <a:ext cx="16369145" cy="1047274"/>
          </a:xfrm>
          <a:prstGeom prst="rect">
            <a:avLst/>
          </a:prstGeom>
        </p:spPr>
        <p:txBody>
          <a:bodyPr wrap="square" lIns="0" tIns="0" rIns="0" bIns="0" rtlCol="0" anchor="t">
            <a:spAutoFit/>
          </a:bodyPr>
          <a:lstStyle/>
          <a:p>
            <a:pPr algn="ctr">
              <a:lnSpc>
                <a:spcPts val="9468"/>
              </a:lnSpc>
            </a:pPr>
            <a:r>
              <a:rPr lang="en-US" sz="3600" b="1" dirty="0">
                <a:solidFill>
                  <a:schemeClr val="bg1"/>
                </a:solidFill>
                <a:effectLst/>
                <a:latin typeface="Benton Sans Book"/>
              </a:rPr>
              <a:t>Percentage of </a:t>
            </a:r>
            <a:r>
              <a:rPr lang="en-US" sz="3600" b="1" dirty="0" err="1">
                <a:solidFill>
                  <a:schemeClr val="bg1"/>
                </a:solidFill>
                <a:effectLst/>
                <a:latin typeface="Benton Sans Book"/>
              </a:rPr>
              <a:t>attrited</a:t>
            </a:r>
            <a:r>
              <a:rPr lang="en-US" sz="3600" b="1" dirty="0">
                <a:solidFill>
                  <a:schemeClr val="bg1"/>
                </a:solidFill>
                <a:effectLst/>
                <a:latin typeface="Benton Sans Book"/>
              </a:rPr>
              <a:t> and existing customers for each income category</a:t>
            </a:r>
            <a:endParaRPr lang="en-US" sz="28700" dirty="0">
              <a:solidFill>
                <a:schemeClr val="bg1"/>
              </a:solidFill>
              <a:latin typeface="Neue Machina Ultra-Bold"/>
            </a:endParaRPr>
          </a:p>
        </p:txBody>
      </p:sp>
      <p:sp>
        <p:nvSpPr>
          <p:cNvPr id="10" name="Freeform 10"/>
          <p:cNvSpPr/>
          <p:nvPr/>
        </p:nvSpPr>
        <p:spPr>
          <a:xfrm>
            <a:off x="-5410200" y="-4229100"/>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a:stretch>
              <a:fillRect/>
            </a:stretch>
          </a:blipFill>
        </p:spPr>
        <p:txBody>
          <a:bodyPr/>
          <a:lstStyle/>
          <a:p>
            <a:endParaRPr lang="en-IN"/>
          </a:p>
        </p:txBody>
      </p:sp>
      <p:sp>
        <p:nvSpPr>
          <p:cNvPr id="12" name="Freeform 12"/>
          <p:cNvSpPr/>
          <p:nvPr/>
        </p:nvSpPr>
        <p:spPr>
          <a:xfrm>
            <a:off x="13487400" y="5954017"/>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a:stretch>
              <a:fillRect/>
            </a:stretch>
          </a:blipFill>
        </p:spPr>
        <p:txBody>
          <a:bodyPr/>
          <a:lstStyle/>
          <a:p>
            <a:endParaRPr lang="en-IN"/>
          </a:p>
        </p:txBody>
      </p:sp>
      <p:pic>
        <p:nvPicPr>
          <p:cNvPr id="18" name="Picture 17">
            <a:extLst>
              <a:ext uri="{FF2B5EF4-FFF2-40B4-BE49-F238E27FC236}">
                <a16:creationId xmlns:a16="http://schemas.microsoft.com/office/drawing/2014/main" id="{F81099CA-9A7D-F16F-211D-530AA45F6C73}"/>
              </a:ext>
            </a:extLst>
          </p:cNvPr>
          <p:cNvPicPr>
            <a:picLocks noChangeAspect="1"/>
          </p:cNvPicPr>
          <p:nvPr/>
        </p:nvPicPr>
        <p:blipFill>
          <a:blip r:embed="rId6"/>
          <a:stretch>
            <a:fillRect/>
          </a:stretch>
        </p:blipFill>
        <p:spPr>
          <a:xfrm>
            <a:off x="962891" y="3118674"/>
            <a:ext cx="9373412" cy="5182049"/>
          </a:xfrm>
          <a:prstGeom prst="rect">
            <a:avLst/>
          </a:prstGeom>
        </p:spPr>
      </p:pic>
      <p:sp>
        <p:nvSpPr>
          <p:cNvPr id="20" name="TextBox 19">
            <a:extLst>
              <a:ext uri="{FF2B5EF4-FFF2-40B4-BE49-F238E27FC236}">
                <a16:creationId xmlns:a16="http://schemas.microsoft.com/office/drawing/2014/main" id="{2925B33A-056D-9595-72EB-81D90BA800C6}"/>
              </a:ext>
            </a:extLst>
          </p:cNvPr>
          <p:cNvSpPr txBox="1"/>
          <p:nvPr/>
        </p:nvSpPr>
        <p:spPr>
          <a:xfrm>
            <a:off x="10796379" y="3758505"/>
            <a:ext cx="5382042" cy="1964512"/>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ok"/>
              </a:rPr>
              <a:t>The majority of existing and </a:t>
            </a:r>
            <a:r>
              <a:rPr lang="en-US" sz="2800" dirty="0" err="1">
                <a:solidFill>
                  <a:schemeClr val="bg1"/>
                </a:solidFill>
                <a:effectLst/>
                <a:latin typeface="Tableau Book"/>
              </a:rPr>
              <a:t>attrited</a:t>
            </a:r>
            <a:r>
              <a:rPr lang="en-US" sz="2800" dirty="0">
                <a:solidFill>
                  <a:schemeClr val="bg1"/>
                </a:solidFill>
                <a:effectLst/>
                <a:latin typeface="Tableau Book"/>
              </a:rPr>
              <a:t> customers have income less than $40k.</a:t>
            </a:r>
            <a:endParaRPr lang="en-IN" sz="4000" dirty="0">
              <a:solidFill>
                <a:schemeClr val="bg1"/>
              </a:solidFill>
            </a:endParaRPr>
          </a:p>
        </p:txBody>
      </p:sp>
    </p:spTree>
    <p:extLst>
      <p:ext uri="{BB962C8B-B14F-4D97-AF65-F5344CB8AC3E}">
        <p14:creationId xmlns:p14="http://schemas.microsoft.com/office/powerpoint/2010/main" val="3693859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2800"/>
          </a:p>
        </p:txBody>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IN"/>
          </a:p>
        </p:txBody>
      </p:sp>
      <p:sp>
        <p:nvSpPr>
          <p:cNvPr id="5" name="Freeform 5"/>
          <p:cNvSpPr/>
          <p:nvPr/>
        </p:nvSpPr>
        <p:spPr>
          <a:xfrm rot="1365435">
            <a:off x="-3368848" y="-1257062"/>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914646"/>
            <a:ext cx="14865926" cy="646331"/>
          </a:xfrm>
          <a:prstGeom prst="rect">
            <a:avLst/>
          </a:prstGeom>
          <a:noFill/>
        </p:spPr>
        <p:txBody>
          <a:bodyPr wrap="square">
            <a:spAutoFit/>
          </a:bodyPr>
          <a:lstStyle/>
          <a:p>
            <a:pPr algn="ctr"/>
            <a:r>
              <a:rPr lang="en-IN" sz="3600" b="1" dirty="0">
                <a:solidFill>
                  <a:schemeClr val="bg1"/>
                </a:solidFill>
                <a:effectLst/>
                <a:latin typeface="Benton Sans Book"/>
              </a:rPr>
              <a:t>Region-wise count of customers</a:t>
            </a:r>
            <a:endParaRPr lang="en-IN" sz="60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813368" y="3761969"/>
            <a:ext cx="5763595" cy="1964512"/>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ok"/>
              </a:rPr>
              <a:t>Highest customers are in England followed by Scotland, Wales and Northern Ireland.</a:t>
            </a:r>
            <a:endParaRPr lang="en-IN" sz="4000" dirty="0">
              <a:solidFill>
                <a:schemeClr val="bg1"/>
              </a:solidFill>
            </a:endParaRPr>
          </a:p>
        </p:txBody>
      </p:sp>
      <p:pic>
        <p:nvPicPr>
          <p:cNvPr id="7" name="Picture 6">
            <a:extLst>
              <a:ext uri="{FF2B5EF4-FFF2-40B4-BE49-F238E27FC236}">
                <a16:creationId xmlns:a16="http://schemas.microsoft.com/office/drawing/2014/main" id="{9F35FEC5-D6F1-195B-CFA2-7E132037D9B7}"/>
              </a:ext>
            </a:extLst>
          </p:cNvPr>
          <p:cNvPicPr>
            <a:picLocks noChangeAspect="1"/>
          </p:cNvPicPr>
          <p:nvPr/>
        </p:nvPicPr>
        <p:blipFill>
          <a:blip r:embed="rId8"/>
          <a:stretch>
            <a:fillRect/>
          </a:stretch>
        </p:blipFill>
        <p:spPr>
          <a:xfrm>
            <a:off x="755050" y="3298163"/>
            <a:ext cx="9297206" cy="5044877"/>
          </a:xfrm>
          <a:prstGeom prst="rect">
            <a:avLst/>
          </a:prstGeom>
        </p:spPr>
      </p:pic>
    </p:spTree>
    <p:extLst>
      <p:ext uri="{BB962C8B-B14F-4D97-AF65-F5344CB8AC3E}">
        <p14:creationId xmlns:p14="http://schemas.microsoft.com/office/powerpoint/2010/main" val="105535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3744133" y="5677662"/>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2820695" y="-1037142"/>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4151168">
            <a:off x="-524125" y="7397998"/>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IN"/>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IN"/>
          </a:p>
        </p:txBody>
      </p:sp>
      <p:sp>
        <p:nvSpPr>
          <p:cNvPr id="8" name="TextBox 8"/>
          <p:cNvSpPr txBox="1"/>
          <p:nvPr/>
        </p:nvSpPr>
        <p:spPr>
          <a:xfrm>
            <a:off x="3135943" y="706189"/>
            <a:ext cx="12395038" cy="1047274"/>
          </a:xfrm>
          <a:prstGeom prst="rect">
            <a:avLst/>
          </a:prstGeom>
        </p:spPr>
        <p:txBody>
          <a:bodyPr wrap="square" lIns="0" tIns="0" rIns="0" bIns="0" rtlCol="0" anchor="t">
            <a:spAutoFit/>
          </a:bodyPr>
          <a:lstStyle/>
          <a:p>
            <a:pPr algn="ctr">
              <a:lnSpc>
                <a:spcPts val="9468"/>
              </a:lnSpc>
            </a:pPr>
            <a:r>
              <a:rPr lang="en-US" sz="4000" b="1" u="sng" dirty="0">
                <a:solidFill>
                  <a:schemeClr val="bg1"/>
                </a:solidFill>
                <a:effectLst/>
                <a:latin typeface="Benton Sans Book"/>
              </a:rPr>
              <a:t>Customer Churn Analysis - Dashboard</a:t>
            </a:r>
            <a:endParaRPr lang="en-US" sz="13800" u="sng" dirty="0">
              <a:solidFill>
                <a:schemeClr val="bg1"/>
              </a:solidFill>
              <a:latin typeface="Neue Machina Ultra-Bold"/>
            </a:endParaRPr>
          </a:p>
        </p:txBody>
      </p:sp>
      <p:pic>
        <p:nvPicPr>
          <p:cNvPr id="10" name="Picture 9">
            <a:hlinkClick r:id="rId8"/>
            <a:extLst>
              <a:ext uri="{FF2B5EF4-FFF2-40B4-BE49-F238E27FC236}">
                <a16:creationId xmlns:a16="http://schemas.microsoft.com/office/drawing/2014/main" id="{19ACD5D5-8FE8-5303-C880-140741618A57}"/>
              </a:ext>
            </a:extLst>
          </p:cNvPr>
          <p:cNvPicPr>
            <a:picLocks noChangeAspect="1"/>
          </p:cNvPicPr>
          <p:nvPr/>
        </p:nvPicPr>
        <p:blipFill>
          <a:blip r:embed="rId9"/>
          <a:stretch>
            <a:fillRect/>
          </a:stretch>
        </p:blipFill>
        <p:spPr>
          <a:xfrm>
            <a:off x="2665521" y="1826015"/>
            <a:ext cx="13383157" cy="8250300"/>
          </a:xfrm>
          <a:prstGeom prst="rect">
            <a:avLst/>
          </a:prstGeom>
        </p:spPr>
      </p:pic>
    </p:spTree>
    <p:extLst>
      <p:ext uri="{BB962C8B-B14F-4D97-AF65-F5344CB8AC3E}">
        <p14:creationId xmlns:p14="http://schemas.microsoft.com/office/powerpoint/2010/main" val="329091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2800"/>
          </a:p>
        </p:txBody>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IN"/>
          </a:p>
        </p:txBody>
      </p:sp>
      <p:sp>
        <p:nvSpPr>
          <p:cNvPr id="5" name="Freeform 5"/>
          <p:cNvSpPr/>
          <p:nvPr/>
        </p:nvSpPr>
        <p:spPr>
          <a:xfrm rot="1365435">
            <a:off x="-3368848" y="-1257062"/>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914646"/>
            <a:ext cx="14865926" cy="646331"/>
          </a:xfrm>
          <a:prstGeom prst="rect">
            <a:avLst/>
          </a:prstGeom>
          <a:noFill/>
        </p:spPr>
        <p:txBody>
          <a:bodyPr wrap="square">
            <a:spAutoFit/>
          </a:bodyPr>
          <a:lstStyle/>
          <a:p>
            <a:pPr algn="ctr"/>
            <a:r>
              <a:rPr lang="en-US" sz="3600" b="1" dirty="0">
                <a:solidFill>
                  <a:schemeClr val="bg1"/>
                </a:solidFill>
                <a:effectLst/>
                <a:latin typeface="Tableau Light"/>
              </a:rPr>
              <a:t>Income Category wise count of customers</a:t>
            </a:r>
            <a:endParaRPr lang="en-IN" sz="96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753043" y="4000500"/>
            <a:ext cx="5763595" cy="1318181"/>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ld"/>
              </a:rPr>
              <a:t>Most of the customers are below $40k income category.</a:t>
            </a:r>
            <a:endParaRPr lang="en-IN" sz="5400" dirty="0">
              <a:solidFill>
                <a:schemeClr val="bg1"/>
              </a:solidFill>
            </a:endParaRPr>
          </a:p>
        </p:txBody>
      </p:sp>
      <p:pic>
        <p:nvPicPr>
          <p:cNvPr id="9" name="Picture 8">
            <a:extLst>
              <a:ext uri="{FF2B5EF4-FFF2-40B4-BE49-F238E27FC236}">
                <a16:creationId xmlns:a16="http://schemas.microsoft.com/office/drawing/2014/main" id="{35735BEC-1979-F0F8-7BA3-798D5416E2AF}"/>
              </a:ext>
            </a:extLst>
          </p:cNvPr>
          <p:cNvPicPr>
            <a:picLocks noChangeAspect="1"/>
          </p:cNvPicPr>
          <p:nvPr/>
        </p:nvPicPr>
        <p:blipFill>
          <a:blip r:embed="rId8"/>
          <a:stretch>
            <a:fillRect/>
          </a:stretch>
        </p:blipFill>
        <p:spPr>
          <a:xfrm>
            <a:off x="704479" y="3298162"/>
            <a:ext cx="9588436" cy="5579137"/>
          </a:xfrm>
          <a:prstGeom prst="rect">
            <a:avLst/>
          </a:prstGeom>
        </p:spPr>
      </p:pic>
    </p:spTree>
    <p:extLst>
      <p:ext uri="{BB962C8B-B14F-4D97-AF65-F5344CB8AC3E}">
        <p14:creationId xmlns:p14="http://schemas.microsoft.com/office/powerpoint/2010/main" val="3087299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8763000" y="-2400300"/>
            <a:ext cx="11805542" cy="13458971"/>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753043" y="148590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2800"/>
          </a:p>
        </p:txBody>
      </p:sp>
      <p:sp>
        <p:nvSpPr>
          <p:cNvPr id="4" name="Freeform 4"/>
          <p:cNvSpPr/>
          <p:nvPr/>
        </p:nvSpPr>
        <p:spPr>
          <a:xfrm>
            <a:off x="13030200" y="4643504"/>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IN"/>
          </a:p>
        </p:txBody>
      </p:sp>
      <p:sp>
        <p:nvSpPr>
          <p:cNvPr id="5" name="Freeform 5"/>
          <p:cNvSpPr/>
          <p:nvPr/>
        </p:nvSpPr>
        <p:spPr>
          <a:xfrm rot="1365435">
            <a:off x="-2513884" y="-2065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707486"/>
            <a:ext cx="14865926" cy="646331"/>
          </a:xfrm>
          <a:prstGeom prst="rect">
            <a:avLst/>
          </a:prstGeom>
          <a:noFill/>
        </p:spPr>
        <p:txBody>
          <a:bodyPr wrap="square">
            <a:spAutoFit/>
          </a:bodyPr>
          <a:lstStyle/>
          <a:p>
            <a:pPr algn="ctr"/>
            <a:r>
              <a:rPr lang="en-IN" sz="3600" b="1" dirty="0">
                <a:solidFill>
                  <a:schemeClr val="bg1"/>
                </a:solidFill>
                <a:effectLst/>
                <a:latin typeface="Tableau Light"/>
              </a:rPr>
              <a:t>Age Distribution of customers</a:t>
            </a:r>
            <a:endParaRPr lang="en-IN" sz="239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535526" y="3919125"/>
            <a:ext cx="5763595" cy="3903504"/>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ld"/>
              </a:rPr>
              <a:t>The age distribution of </a:t>
            </a:r>
            <a:r>
              <a:rPr lang="en-US" sz="2800" dirty="0" err="1">
                <a:solidFill>
                  <a:schemeClr val="bg1"/>
                </a:solidFill>
                <a:effectLst/>
                <a:latin typeface="Tableau Bold"/>
              </a:rPr>
              <a:t>attrited</a:t>
            </a:r>
            <a:r>
              <a:rPr lang="en-US" sz="2800" dirty="0">
                <a:solidFill>
                  <a:schemeClr val="bg1"/>
                </a:solidFill>
                <a:effectLst/>
                <a:latin typeface="Tableau Bold"/>
              </a:rPr>
              <a:t> customers indicates that a significant number of </a:t>
            </a:r>
            <a:r>
              <a:rPr lang="en-US" sz="2800" dirty="0" err="1">
                <a:solidFill>
                  <a:schemeClr val="bg1"/>
                </a:solidFill>
                <a:effectLst/>
                <a:latin typeface="Tableau Bold"/>
              </a:rPr>
              <a:t>attrited</a:t>
            </a:r>
            <a:r>
              <a:rPr lang="en-US" sz="2800" dirty="0">
                <a:solidFill>
                  <a:schemeClr val="bg1"/>
                </a:solidFill>
                <a:effectLst/>
                <a:latin typeface="Tableau Bold"/>
              </a:rPr>
              <a:t> customers are in the age group between 40 and 50. This suggests that customers in their 40s and 50s are more likely to churn.</a:t>
            </a:r>
            <a:endParaRPr lang="en-IN" sz="7200" dirty="0">
              <a:solidFill>
                <a:schemeClr val="bg1"/>
              </a:solidFill>
            </a:endParaRPr>
          </a:p>
        </p:txBody>
      </p:sp>
      <p:pic>
        <p:nvPicPr>
          <p:cNvPr id="7" name="Picture 6">
            <a:extLst>
              <a:ext uri="{FF2B5EF4-FFF2-40B4-BE49-F238E27FC236}">
                <a16:creationId xmlns:a16="http://schemas.microsoft.com/office/drawing/2014/main" id="{85454540-0212-53CF-6557-CD173986C5B7}"/>
              </a:ext>
            </a:extLst>
          </p:cNvPr>
          <p:cNvPicPr>
            <a:picLocks noChangeAspect="1"/>
          </p:cNvPicPr>
          <p:nvPr/>
        </p:nvPicPr>
        <p:blipFill>
          <a:blip r:embed="rId8"/>
          <a:stretch>
            <a:fillRect/>
          </a:stretch>
        </p:blipFill>
        <p:spPr>
          <a:xfrm>
            <a:off x="1100661" y="3611117"/>
            <a:ext cx="9175275" cy="5647183"/>
          </a:xfrm>
          <a:prstGeom prst="rect">
            <a:avLst/>
          </a:prstGeom>
        </p:spPr>
      </p:pic>
    </p:spTree>
    <p:extLst>
      <p:ext uri="{BB962C8B-B14F-4D97-AF65-F5344CB8AC3E}">
        <p14:creationId xmlns:p14="http://schemas.microsoft.com/office/powerpoint/2010/main" val="242643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8763000" y="-2400300"/>
            <a:ext cx="11805542" cy="13458971"/>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090974" y="148590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2800"/>
          </a:p>
        </p:txBody>
      </p:sp>
      <p:sp>
        <p:nvSpPr>
          <p:cNvPr id="4" name="Freeform 4"/>
          <p:cNvSpPr/>
          <p:nvPr/>
        </p:nvSpPr>
        <p:spPr>
          <a:xfrm>
            <a:off x="13030200" y="4643504"/>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IN"/>
          </a:p>
        </p:txBody>
      </p:sp>
      <p:sp>
        <p:nvSpPr>
          <p:cNvPr id="5" name="Freeform 5"/>
          <p:cNvSpPr/>
          <p:nvPr/>
        </p:nvSpPr>
        <p:spPr>
          <a:xfrm rot="1365435">
            <a:off x="-2513884" y="-2065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707486"/>
            <a:ext cx="14865926" cy="707886"/>
          </a:xfrm>
          <a:prstGeom prst="rect">
            <a:avLst/>
          </a:prstGeom>
          <a:noFill/>
        </p:spPr>
        <p:txBody>
          <a:bodyPr wrap="square">
            <a:spAutoFit/>
          </a:bodyPr>
          <a:lstStyle/>
          <a:p>
            <a:pPr algn="ctr"/>
            <a:r>
              <a:rPr lang="en-US" sz="4000" b="1">
                <a:solidFill>
                  <a:schemeClr val="bg1"/>
                </a:solidFill>
                <a:effectLst/>
                <a:latin typeface="Tableau Light"/>
              </a:rPr>
              <a:t>Income category vs Credit limit</a:t>
            </a:r>
            <a:endParaRPr lang="en-IN" sz="714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753043" y="4000500"/>
            <a:ext cx="5763595" cy="3257174"/>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ld"/>
              </a:rPr>
              <a:t>Customers with higher incomes generally have higher credit limits. It also reveals that customers in the "$120K +" income category have the highest credit limits on average.</a:t>
            </a:r>
            <a:endParaRPr lang="en-IN" sz="9600" dirty="0">
              <a:solidFill>
                <a:schemeClr val="bg1"/>
              </a:solidFill>
            </a:endParaRPr>
          </a:p>
        </p:txBody>
      </p:sp>
      <p:pic>
        <p:nvPicPr>
          <p:cNvPr id="9" name="Picture 8">
            <a:extLst>
              <a:ext uri="{FF2B5EF4-FFF2-40B4-BE49-F238E27FC236}">
                <a16:creationId xmlns:a16="http://schemas.microsoft.com/office/drawing/2014/main" id="{B04501C6-827F-A1B0-2216-71D226FD1565}"/>
              </a:ext>
            </a:extLst>
          </p:cNvPr>
          <p:cNvPicPr>
            <a:picLocks noChangeAspect="1"/>
          </p:cNvPicPr>
          <p:nvPr/>
        </p:nvPicPr>
        <p:blipFill>
          <a:blip r:embed="rId8"/>
          <a:stretch>
            <a:fillRect/>
          </a:stretch>
        </p:blipFill>
        <p:spPr>
          <a:xfrm>
            <a:off x="947482" y="3442288"/>
            <a:ext cx="9198137" cy="5663612"/>
          </a:xfrm>
          <a:prstGeom prst="rect">
            <a:avLst/>
          </a:prstGeom>
        </p:spPr>
      </p:pic>
    </p:spTree>
    <p:extLst>
      <p:ext uri="{BB962C8B-B14F-4D97-AF65-F5344CB8AC3E}">
        <p14:creationId xmlns:p14="http://schemas.microsoft.com/office/powerpoint/2010/main" val="3084328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8763000" y="-2400300"/>
            <a:ext cx="11805542" cy="13458971"/>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1090974" y="148590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sz="2800"/>
          </a:p>
        </p:txBody>
      </p:sp>
      <p:sp>
        <p:nvSpPr>
          <p:cNvPr id="4" name="Freeform 4"/>
          <p:cNvSpPr/>
          <p:nvPr/>
        </p:nvSpPr>
        <p:spPr>
          <a:xfrm>
            <a:off x="13812606" y="3848100"/>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7"/>
            <a:stretch>
              <a:fillRect/>
            </a:stretch>
          </a:blipFill>
        </p:spPr>
        <p:txBody>
          <a:bodyPr/>
          <a:lstStyle/>
          <a:p>
            <a:endParaRPr lang="en-IN"/>
          </a:p>
        </p:txBody>
      </p:sp>
      <p:sp>
        <p:nvSpPr>
          <p:cNvPr id="5" name="Freeform 5"/>
          <p:cNvSpPr/>
          <p:nvPr/>
        </p:nvSpPr>
        <p:spPr>
          <a:xfrm rot="1365435">
            <a:off x="-2513884" y="-2065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8"/>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707486"/>
            <a:ext cx="14865926" cy="707886"/>
          </a:xfrm>
          <a:prstGeom prst="rect">
            <a:avLst/>
          </a:prstGeom>
          <a:noFill/>
        </p:spPr>
        <p:txBody>
          <a:bodyPr wrap="square">
            <a:spAutoFit/>
          </a:bodyPr>
          <a:lstStyle/>
          <a:p>
            <a:pPr algn="ctr"/>
            <a:r>
              <a:rPr lang="en-IN" sz="4000" b="1" dirty="0">
                <a:solidFill>
                  <a:schemeClr val="bg1"/>
                </a:solidFill>
                <a:effectLst/>
                <a:latin typeface="Tableau Light"/>
              </a:rPr>
              <a:t>Inactive Month Analysis</a:t>
            </a:r>
            <a:endParaRPr lang="en-IN" sz="2132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515600" y="3489488"/>
            <a:ext cx="5763595" cy="5196166"/>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ld"/>
              </a:rPr>
              <a:t>The analysis of inactive months by card category reveals that Platinum cardholders have, on average, fewer inactive months compared to other card categories. This suggests that Platinum cardholders are more engaged with their cards, possibly due to exclusive benefits or features.</a:t>
            </a:r>
            <a:endParaRPr lang="en-IN" sz="16600" dirty="0">
              <a:solidFill>
                <a:schemeClr val="bg1"/>
              </a:solidFill>
            </a:endParaRPr>
          </a:p>
        </p:txBody>
      </p:sp>
      <p:pic>
        <p:nvPicPr>
          <p:cNvPr id="7" name="Picture 6">
            <a:extLst>
              <a:ext uri="{FF2B5EF4-FFF2-40B4-BE49-F238E27FC236}">
                <a16:creationId xmlns:a16="http://schemas.microsoft.com/office/drawing/2014/main" id="{8AD3301A-393F-63A9-35CC-990715C83664}"/>
              </a:ext>
            </a:extLst>
          </p:cNvPr>
          <p:cNvPicPr>
            <a:picLocks noChangeAspect="1"/>
          </p:cNvPicPr>
          <p:nvPr/>
        </p:nvPicPr>
        <p:blipFill>
          <a:blip r:embed="rId9"/>
          <a:stretch>
            <a:fillRect/>
          </a:stretch>
        </p:blipFill>
        <p:spPr>
          <a:xfrm>
            <a:off x="1032571" y="3489488"/>
            <a:ext cx="9178229" cy="5768812"/>
          </a:xfrm>
          <a:prstGeom prst="rect">
            <a:avLst/>
          </a:prstGeom>
        </p:spPr>
      </p:pic>
    </p:spTree>
    <p:extLst>
      <p:ext uri="{BB962C8B-B14F-4D97-AF65-F5344CB8AC3E}">
        <p14:creationId xmlns:p14="http://schemas.microsoft.com/office/powerpoint/2010/main" val="2747544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8763000" y="-2400300"/>
            <a:ext cx="11805542" cy="13458971"/>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1090974" y="148590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sz="2800"/>
          </a:p>
        </p:txBody>
      </p:sp>
      <p:sp>
        <p:nvSpPr>
          <p:cNvPr id="4" name="Freeform 4"/>
          <p:cNvSpPr/>
          <p:nvPr/>
        </p:nvSpPr>
        <p:spPr>
          <a:xfrm>
            <a:off x="13812606" y="3848100"/>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7"/>
            <a:stretch>
              <a:fillRect/>
            </a:stretch>
          </a:blipFill>
        </p:spPr>
        <p:txBody>
          <a:bodyPr/>
          <a:lstStyle/>
          <a:p>
            <a:endParaRPr lang="en-IN"/>
          </a:p>
        </p:txBody>
      </p:sp>
      <p:sp>
        <p:nvSpPr>
          <p:cNvPr id="5" name="Freeform 5"/>
          <p:cNvSpPr/>
          <p:nvPr/>
        </p:nvSpPr>
        <p:spPr>
          <a:xfrm rot="1365435">
            <a:off x="-2513884" y="-206559"/>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8"/>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2031638"/>
            <a:ext cx="14865926" cy="707886"/>
          </a:xfrm>
          <a:prstGeom prst="rect">
            <a:avLst/>
          </a:prstGeom>
          <a:noFill/>
        </p:spPr>
        <p:txBody>
          <a:bodyPr wrap="square">
            <a:spAutoFit/>
          </a:bodyPr>
          <a:lstStyle/>
          <a:p>
            <a:pPr algn="ctr"/>
            <a:r>
              <a:rPr lang="en-US" sz="4000" b="1" dirty="0">
                <a:solidFill>
                  <a:schemeClr val="bg1"/>
                </a:solidFill>
                <a:effectLst/>
                <a:latin typeface="Tableau Light"/>
              </a:rPr>
              <a:t>Education wise count of customers. </a:t>
            </a:r>
            <a:endParaRPr lang="en-IN" sz="400000" dirty="0">
              <a:solidFill>
                <a:schemeClr val="bg1"/>
              </a:solidFill>
            </a:endParaRPr>
          </a:p>
        </p:txBody>
      </p:sp>
      <p:sp>
        <p:nvSpPr>
          <p:cNvPr id="12" name="TextBox 11">
            <a:extLst>
              <a:ext uri="{FF2B5EF4-FFF2-40B4-BE49-F238E27FC236}">
                <a16:creationId xmlns:a16="http://schemas.microsoft.com/office/drawing/2014/main" id="{34207C27-C8F9-4E43-1FD4-E6EA34BF9DF1}"/>
              </a:ext>
            </a:extLst>
          </p:cNvPr>
          <p:cNvSpPr txBox="1"/>
          <p:nvPr/>
        </p:nvSpPr>
        <p:spPr>
          <a:xfrm>
            <a:off x="10589743" y="3867671"/>
            <a:ext cx="5763595" cy="2970685"/>
          </a:xfrm>
          <a:prstGeom prst="rect">
            <a:avLst/>
          </a:prstGeom>
          <a:noFill/>
          <a:ln>
            <a:solidFill>
              <a:schemeClr val="bg1"/>
            </a:solidFill>
          </a:ln>
        </p:spPr>
        <p:txBody>
          <a:bodyPr wrap="square">
            <a:spAutoFit/>
          </a:bodyPr>
          <a:lstStyle/>
          <a:p>
            <a:pPr>
              <a:lnSpc>
                <a:spcPct val="150000"/>
              </a:lnSpc>
            </a:pPr>
            <a:r>
              <a:rPr lang="en-US" sz="3200" dirty="0">
                <a:solidFill>
                  <a:schemeClr val="bg1"/>
                </a:solidFill>
                <a:effectLst/>
                <a:latin typeface="Tableau Book"/>
              </a:rPr>
              <a:t>Most of the customers are graduated and only few of them have </a:t>
            </a:r>
            <a:r>
              <a:rPr lang="en-US" sz="3200" dirty="0">
                <a:solidFill>
                  <a:schemeClr val="bg1"/>
                </a:solidFill>
                <a:latin typeface="Tableau Book"/>
              </a:rPr>
              <a:t>d</a:t>
            </a:r>
            <a:r>
              <a:rPr lang="en-US" sz="3200" dirty="0">
                <a:solidFill>
                  <a:schemeClr val="bg1"/>
                </a:solidFill>
                <a:effectLst/>
                <a:latin typeface="Tableau Book"/>
              </a:rPr>
              <a:t>octorate and PG in both category.</a:t>
            </a:r>
            <a:endParaRPr lang="en-IN" sz="34400" dirty="0">
              <a:solidFill>
                <a:schemeClr val="bg1"/>
              </a:solidFill>
            </a:endParaRPr>
          </a:p>
        </p:txBody>
      </p:sp>
      <p:pic>
        <p:nvPicPr>
          <p:cNvPr id="11" name="Picture 10">
            <a:extLst>
              <a:ext uri="{FF2B5EF4-FFF2-40B4-BE49-F238E27FC236}">
                <a16:creationId xmlns:a16="http://schemas.microsoft.com/office/drawing/2014/main" id="{DBC624AB-51B3-1CD7-334D-F33B19361809}"/>
              </a:ext>
            </a:extLst>
          </p:cNvPr>
          <p:cNvPicPr>
            <a:picLocks noChangeAspect="1"/>
          </p:cNvPicPr>
          <p:nvPr/>
        </p:nvPicPr>
        <p:blipFill>
          <a:blip r:embed="rId9"/>
          <a:stretch>
            <a:fillRect/>
          </a:stretch>
        </p:blipFill>
        <p:spPr>
          <a:xfrm>
            <a:off x="839259" y="3513732"/>
            <a:ext cx="9388654" cy="5171921"/>
          </a:xfrm>
          <a:prstGeom prst="rect">
            <a:avLst/>
          </a:prstGeom>
        </p:spPr>
      </p:pic>
    </p:spTree>
    <p:extLst>
      <p:ext uri="{BB962C8B-B14F-4D97-AF65-F5344CB8AC3E}">
        <p14:creationId xmlns:p14="http://schemas.microsoft.com/office/powerpoint/2010/main" val="4264428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13281390" y="6112329"/>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743200"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IN"/>
          </a:p>
        </p:txBody>
      </p:sp>
      <p:sp>
        <p:nvSpPr>
          <p:cNvPr id="5" name="Freeform 5"/>
          <p:cNvSpPr/>
          <p:nvPr/>
        </p:nvSpPr>
        <p:spPr>
          <a:xfrm>
            <a:off x="15710601" y="7904430"/>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txBody>
          <a:bodyPr/>
          <a:lstStyle/>
          <a:p>
            <a:endParaRPr lang="en-IN"/>
          </a:p>
        </p:txBody>
      </p:sp>
      <p:sp>
        <p:nvSpPr>
          <p:cNvPr id="6" name="Freeform 6"/>
          <p:cNvSpPr/>
          <p:nvPr/>
        </p:nvSpPr>
        <p:spPr>
          <a:xfrm rot="19645726">
            <a:off x="-4948671" y="-105935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4499239" y="996080"/>
            <a:ext cx="9289521" cy="1571392"/>
          </a:xfrm>
          <a:prstGeom prst="rect">
            <a:avLst/>
          </a:prstGeom>
        </p:spPr>
        <p:txBody>
          <a:bodyPr lIns="0" tIns="0" rIns="0" bIns="0" rtlCol="0" anchor="t">
            <a:spAutoFit/>
          </a:bodyPr>
          <a:lstStyle/>
          <a:p>
            <a:pPr algn="ctr">
              <a:lnSpc>
                <a:spcPts val="13667"/>
              </a:lnSpc>
            </a:pPr>
            <a:r>
              <a:rPr lang="en-US" sz="6600" u="sng" dirty="0">
                <a:solidFill>
                  <a:srgbClr val="FFFFFF"/>
                </a:solidFill>
                <a:latin typeface="Neue Machina Ultra-Bold"/>
              </a:rPr>
              <a:t>Insights</a:t>
            </a:r>
          </a:p>
        </p:txBody>
      </p:sp>
      <p:sp>
        <p:nvSpPr>
          <p:cNvPr id="9" name="TextBox 8">
            <a:extLst>
              <a:ext uri="{FF2B5EF4-FFF2-40B4-BE49-F238E27FC236}">
                <a16:creationId xmlns:a16="http://schemas.microsoft.com/office/drawing/2014/main" id="{692BC595-DD0A-34CE-E5A2-6BA2AEBC6813}"/>
              </a:ext>
            </a:extLst>
          </p:cNvPr>
          <p:cNvSpPr txBox="1"/>
          <p:nvPr/>
        </p:nvSpPr>
        <p:spPr>
          <a:xfrm>
            <a:off x="1939169" y="3310113"/>
            <a:ext cx="15409334" cy="4401205"/>
          </a:xfrm>
          <a:prstGeom prst="rect">
            <a:avLst/>
          </a:prstGeom>
          <a:noFill/>
        </p:spPr>
        <p:txBody>
          <a:bodyPr wrap="square" rtlCol="0">
            <a:spAutoFit/>
          </a:bodyPr>
          <a:lstStyle/>
          <a:p>
            <a:pPr marL="457200" indent="-457200" algn="l">
              <a:buFont typeface="Arial" panose="020B0604020202020204" pitchFamily="34" charset="0"/>
              <a:buChar char="•"/>
            </a:pPr>
            <a:r>
              <a:rPr lang="en-US" sz="2800" b="0" i="0" dirty="0">
                <a:solidFill>
                  <a:srgbClr val="D1D5DB"/>
                </a:solidFill>
                <a:effectLst/>
                <a:latin typeface="Söhne"/>
              </a:rPr>
              <a:t>84% of customers are classified as "Existing," while 16% are categorized as "</a:t>
            </a:r>
            <a:r>
              <a:rPr lang="en-US" sz="2800" b="0" i="0" dirty="0" err="1">
                <a:solidFill>
                  <a:srgbClr val="D1D5DB"/>
                </a:solidFill>
                <a:effectLst/>
                <a:latin typeface="Söhne"/>
              </a:rPr>
              <a:t>Attrited</a:t>
            </a:r>
            <a:r>
              <a:rPr lang="en-US" sz="2800" b="0" i="0" dirty="0">
                <a:solidFill>
                  <a:srgbClr val="D1D5DB"/>
                </a:solidFill>
                <a:effectLst/>
                <a:latin typeface="Söhne"/>
              </a:rPr>
              <a:t>."</a:t>
            </a:r>
          </a:p>
          <a:p>
            <a:pPr marL="457200" indent="-457200" algn="l">
              <a:buFont typeface="Arial" panose="020B0604020202020204" pitchFamily="34" charset="0"/>
              <a:buChar char="•"/>
            </a:pPr>
            <a:r>
              <a:rPr lang="en-US" sz="2800" b="0" i="0" dirty="0">
                <a:solidFill>
                  <a:srgbClr val="D1D5DB"/>
                </a:solidFill>
                <a:effectLst/>
                <a:latin typeface="Söhne"/>
              </a:rPr>
              <a:t>Both "</a:t>
            </a:r>
            <a:r>
              <a:rPr lang="en-US" sz="2800" b="0" i="0" dirty="0" err="1">
                <a:solidFill>
                  <a:srgbClr val="D1D5DB"/>
                </a:solidFill>
                <a:effectLst/>
                <a:latin typeface="Söhne"/>
              </a:rPr>
              <a:t>Attrited</a:t>
            </a:r>
            <a:r>
              <a:rPr lang="en-US" sz="2800" b="0" i="0" dirty="0">
                <a:solidFill>
                  <a:srgbClr val="D1D5DB"/>
                </a:solidFill>
                <a:effectLst/>
                <a:latin typeface="Söhne"/>
              </a:rPr>
              <a:t>" and "Existing" customer groups have a majority of females.</a:t>
            </a:r>
          </a:p>
          <a:p>
            <a:pPr marL="457200" indent="-457200" algn="l">
              <a:buFont typeface="Arial" panose="020B0604020202020204" pitchFamily="34" charset="0"/>
              <a:buChar char="•"/>
            </a:pPr>
            <a:r>
              <a:rPr lang="en-US" sz="2800" b="0" i="0" dirty="0">
                <a:solidFill>
                  <a:srgbClr val="D1D5DB"/>
                </a:solidFill>
                <a:effectLst/>
                <a:latin typeface="Söhne"/>
              </a:rPr>
              <a:t>The data reveals that customer numbers are highest in England and lowest in Wales.</a:t>
            </a:r>
          </a:p>
          <a:p>
            <a:pPr marL="457200" indent="-457200" algn="l">
              <a:buFont typeface="Arial" panose="020B0604020202020204" pitchFamily="34" charset="0"/>
              <a:buChar char="•"/>
            </a:pPr>
            <a:r>
              <a:rPr lang="en-US" sz="2800" b="0" i="0" dirty="0">
                <a:solidFill>
                  <a:srgbClr val="D1D5DB"/>
                </a:solidFill>
                <a:effectLst/>
                <a:latin typeface="Söhne"/>
              </a:rPr>
              <a:t>"Silver" cardholders make up the majority of "Existing" customers, while "Platinum" cardholders have the highest representation among "</a:t>
            </a:r>
            <a:r>
              <a:rPr lang="en-US" sz="2800" b="0" i="0" dirty="0" err="1">
                <a:solidFill>
                  <a:srgbClr val="D1D5DB"/>
                </a:solidFill>
                <a:effectLst/>
                <a:latin typeface="Söhne"/>
              </a:rPr>
              <a:t>Attrited</a:t>
            </a:r>
            <a:r>
              <a:rPr lang="en-US" sz="2800" b="0" i="0" dirty="0">
                <a:solidFill>
                  <a:srgbClr val="D1D5DB"/>
                </a:solidFill>
                <a:effectLst/>
                <a:latin typeface="Söhne"/>
              </a:rPr>
              <a:t>" customers.</a:t>
            </a:r>
          </a:p>
          <a:p>
            <a:pPr marL="457200" indent="-457200" algn="l">
              <a:buFont typeface="Arial" panose="020B0604020202020204" pitchFamily="34" charset="0"/>
              <a:buChar char="•"/>
            </a:pPr>
            <a:r>
              <a:rPr lang="en-US" sz="2800" b="0" i="0" dirty="0">
                <a:solidFill>
                  <a:srgbClr val="D1D5DB"/>
                </a:solidFill>
                <a:effectLst/>
                <a:latin typeface="Söhne"/>
              </a:rPr>
              <a:t>The highest number of customers is in England.</a:t>
            </a:r>
          </a:p>
          <a:p>
            <a:pPr marL="457200" indent="-457200" algn="l">
              <a:buFont typeface="Arial" panose="020B0604020202020204" pitchFamily="34" charset="0"/>
              <a:buChar char="•"/>
            </a:pPr>
            <a:r>
              <a:rPr lang="en-US" sz="2800" b="0" i="0" dirty="0">
                <a:solidFill>
                  <a:srgbClr val="D1D5DB"/>
                </a:solidFill>
                <a:effectLst/>
                <a:latin typeface="Söhne"/>
              </a:rPr>
              <a:t>The majority of customers are graduates, with only a few having doctorate or postgraduate degrees.</a:t>
            </a:r>
          </a:p>
          <a:p>
            <a:pPr marL="457200" indent="-457200" algn="l">
              <a:buFont typeface="Arial" panose="020B0604020202020204" pitchFamily="34" charset="0"/>
              <a:buChar char="•"/>
            </a:pPr>
            <a:r>
              <a:rPr lang="en-US" sz="2800" b="0" i="0" dirty="0">
                <a:solidFill>
                  <a:srgbClr val="D1D5DB"/>
                </a:solidFill>
                <a:effectLst/>
                <a:latin typeface="Söhne"/>
              </a:rPr>
              <a:t>Platinum cardholders have fewer inactive months on average.</a:t>
            </a:r>
          </a:p>
          <a:p>
            <a:pPr marL="457200" indent="-457200" algn="l">
              <a:buFont typeface="Arial" panose="020B0604020202020204" pitchFamily="34" charset="0"/>
              <a:buChar char="•"/>
            </a:pPr>
            <a:r>
              <a:rPr lang="en-US" sz="2800" b="0" i="0" dirty="0">
                <a:solidFill>
                  <a:srgbClr val="D1D5DB"/>
                </a:solidFill>
                <a:effectLst/>
                <a:latin typeface="Söhne"/>
              </a:rPr>
              <a:t>A significant number of </a:t>
            </a:r>
            <a:r>
              <a:rPr lang="en-US" sz="2800" b="0" i="0" dirty="0" err="1">
                <a:solidFill>
                  <a:srgbClr val="D1D5DB"/>
                </a:solidFill>
                <a:effectLst/>
                <a:latin typeface="Söhne"/>
              </a:rPr>
              <a:t>attrited</a:t>
            </a:r>
            <a:r>
              <a:rPr lang="en-US" sz="2800" b="0" i="0" dirty="0">
                <a:solidFill>
                  <a:srgbClr val="D1D5DB"/>
                </a:solidFill>
                <a:effectLst/>
                <a:latin typeface="Söhne"/>
              </a:rPr>
              <a:t> customers fall within the age group of 40 to 50.</a:t>
            </a:r>
          </a:p>
          <a:p>
            <a:pPr marL="457200" indent="-457200" algn="l">
              <a:buFont typeface="Arial" panose="020B0604020202020204" pitchFamily="34" charset="0"/>
              <a:buChar char="•"/>
            </a:pPr>
            <a:r>
              <a:rPr lang="en-US" sz="2800" b="0" i="0" dirty="0">
                <a:solidFill>
                  <a:srgbClr val="D1D5DB"/>
                </a:solidFill>
                <a:effectLst/>
                <a:latin typeface="Söhne"/>
              </a:rPr>
              <a:t>Most customers fall into the income category of below $40,000.</a:t>
            </a:r>
            <a:endParaRPr lang="en-IN" sz="2800" dirty="0"/>
          </a:p>
        </p:txBody>
      </p:sp>
    </p:spTree>
    <p:extLst>
      <p:ext uri="{BB962C8B-B14F-4D97-AF65-F5344CB8AC3E}">
        <p14:creationId xmlns:p14="http://schemas.microsoft.com/office/powerpoint/2010/main" val="3439838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2622724" y="-419100"/>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00200" y="125730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106075" y="2461194"/>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IN"/>
          </a:p>
        </p:txBody>
      </p:sp>
      <p:sp>
        <p:nvSpPr>
          <p:cNvPr id="6" name="TextBox 6"/>
          <p:cNvSpPr txBox="1"/>
          <p:nvPr/>
        </p:nvSpPr>
        <p:spPr>
          <a:xfrm>
            <a:off x="6297156" y="4300715"/>
            <a:ext cx="8148349" cy="1685570"/>
          </a:xfrm>
          <a:prstGeom prst="rect">
            <a:avLst/>
          </a:prstGeom>
        </p:spPr>
        <p:txBody>
          <a:bodyPr lIns="0" tIns="0" rIns="0" bIns="0" rtlCol="0" anchor="t">
            <a:spAutoFit/>
          </a:bodyPr>
          <a:lstStyle/>
          <a:p>
            <a:pPr>
              <a:lnSpc>
                <a:spcPts val="13667"/>
              </a:lnSpc>
            </a:pPr>
            <a:r>
              <a:rPr lang="en-US" sz="9762" dirty="0">
                <a:solidFill>
                  <a:srgbClr val="FFFFFF"/>
                </a:solidFill>
                <a:latin typeface="Neue Machin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962400" y="-3962345"/>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457200" y="746382"/>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txBody>
          <a:bodyPr/>
          <a:lstStyle/>
          <a:p>
            <a:endParaRPr lang="en-IN"/>
          </a:p>
        </p:txBody>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txBody>
          <a:bodyPr/>
          <a:lstStyle/>
          <a:p>
            <a:endParaRPr lang="en-IN"/>
          </a:p>
        </p:txBody>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txBody>
          <a:bodyPr/>
          <a:lstStyle/>
          <a:p>
            <a:endParaRPr lang="en-IN"/>
          </a:p>
        </p:txBody>
      </p:sp>
      <p:sp>
        <p:nvSpPr>
          <p:cNvPr id="8" name="TextBox 8"/>
          <p:cNvSpPr txBox="1"/>
          <p:nvPr/>
        </p:nvSpPr>
        <p:spPr>
          <a:xfrm>
            <a:off x="2174940" y="3568772"/>
            <a:ext cx="10837236" cy="1808996"/>
          </a:xfrm>
          <a:prstGeom prst="rect">
            <a:avLst/>
          </a:prstGeom>
        </p:spPr>
        <p:txBody>
          <a:bodyPr lIns="0" tIns="0" rIns="0" bIns="0" rtlCol="0" anchor="t">
            <a:spAutoFit/>
          </a:bodyPr>
          <a:lstStyle/>
          <a:p>
            <a:pPr>
              <a:lnSpc>
                <a:spcPts val="14740"/>
              </a:lnSpc>
            </a:pPr>
            <a:r>
              <a:rPr lang="en-US" sz="10529" dirty="0">
                <a:solidFill>
                  <a:schemeClr val="bg1"/>
                </a:solidFill>
                <a:latin typeface="Neue Machina Ultra-Bold"/>
              </a:rPr>
              <a:t>I</a:t>
            </a:r>
            <a:r>
              <a:rPr lang="en-US" sz="10529" dirty="0">
                <a:solidFill>
                  <a:srgbClr val="FFFFFF"/>
                </a:solidFill>
                <a:latin typeface="Neue Machina Ultra-Bold"/>
              </a:rPr>
              <a:t>ntroduction</a:t>
            </a:r>
          </a:p>
        </p:txBody>
      </p:sp>
      <p:sp>
        <p:nvSpPr>
          <p:cNvPr id="9" name="TextBox 9"/>
          <p:cNvSpPr txBox="1"/>
          <p:nvPr/>
        </p:nvSpPr>
        <p:spPr>
          <a:xfrm>
            <a:off x="2199251" y="5796218"/>
            <a:ext cx="10277309" cy="2308324"/>
          </a:xfrm>
          <a:prstGeom prst="rect">
            <a:avLst/>
          </a:prstGeom>
        </p:spPr>
        <p:txBody>
          <a:bodyPr wrap="square" lIns="0" tIns="0" rIns="0" bIns="0" rtlCol="0" anchor="t">
            <a:spAutoFit/>
          </a:bodyPr>
          <a:lstStyle/>
          <a:p>
            <a:pPr>
              <a:lnSpc>
                <a:spcPts val="3621"/>
              </a:lnSpc>
            </a:pPr>
            <a:r>
              <a:rPr lang="en-US" sz="3200" b="0" i="0" dirty="0">
                <a:solidFill>
                  <a:srgbClr val="D1D5DB"/>
                </a:solidFill>
                <a:effectLst/>
                <a:latin typeface="Söhne"/>
              </a:rPr>
              <a:t>In an effort to address declining performance in its credit card business, a North American bank has initiated a comprehensive customer churn analysis. This analysis aims to delve into customer attrition patterns, offering insights to mitigate the bank's customer loss rates.</a:t>
            </a:r>
            <a:endParaRPr lang="en-US" sz="2800" dirty="0">
              <a:solidFill>
                <a:srgbClr val="FFFFFF"/>
              </a:solidFill>
              <a:latin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1944892" y="5749059"/>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722418"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t="-14573" r="-62119"/>
            </a:stretch>
          </a:blipFill>
        </p:spPr>
        <p:txBody>
          <a:bodyPr/>
          <a:lstStyle/>
          <a:p>
            <a:endParaRPr lang="en-IN"/>
          </a:p>
        </p:txBody>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txBody>
          <a:bodyPr/>
          <a:lstStyle/>
          <a:p>
            <a:endParaRPr lang="en-IN"/>
          </a:p>
        </p:txBody>
      </p:sp>
      <p:sp>
        <p:nvSpPr>
          <p:cNvPr id="6" name="Freeform 6"/>
          <p:cNvSpPr/>
          <p:nvPr/>
        </p:nvSpPr>
        <p:spPr>
          <a:xfrm>
            <a:off x="-3714647" y="5873670"/>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1553669" y="1641342"/>
            <a:ext cx="9289521" cy="1650708"/>
          </a:xfrm>
          <a:prstGeom prst="rect">
            <a:avLst/>
          </a:prstGeom>
        </p:spPr>
        <p:txBody>
          <a:bodyPr lIns="0" tIns="0" rIns="0" bIns="0" rtlCol="0" anchor="t">
            <a:spAutoFit/>
          </a:bodyPr>
          <a:lstStyle/>
          <a:p>
            <a:pPr algn="ctr">
              <a:lnSpc>
                <a:spcPts val="13667"/>
              </a:lnSpc>
            </a:pPr>
            <a:r>
              <a:rPr lang="en-US" sz="10500" dirty="0">
                <a:solidFill>
                  <a:srgbClr val="FFFFFF"/>
                </a:solidFill>
                <a:latin typeface="Neue Machina Ultra-Bold"/>
              </a:rPr>
              <a:t>Objective</a:t>
            </a:r>
          </a:p>
        </p:txBody>
      </p:sp>
      <p:sp>
        <p:nvSpPr>
          <p:cNvPr id="9" name="TextBox 8">
            <a:extLst>
              <a:ext uri="{FF2B5EF4-FFF2-40B4-BE49-F238E27FC236}">
                <a16:creationId xmlns:a16="http://schemas.microsoft.com/office/drawing/2014/main" id="{692BC595-DD0A-34CE-E5A2-6BA2AEBC6813}"/>
              </a:ext>
            </a:extLst>
          </p:cNvPr>
          <p:cNvSpPr txBox="1"/>
          <p:nvPr/>
        </p:nvSpPr>
        <p:spPr>
          <a:xfrm>
            <a:off x="2590800" y="3781004"/>
            <a:ext cx="11201400" cy="2554545"/>
          </a:xfrm>
          <a:prstGeom prst="rect">
            <a:avLst/>
          </a:prstGeom>
          <a:noFill/>
        </p:spPr>
        <p:txBody>
          <a:bodyPr wrap="square" rtlCol="0">
            <a:spAutoFit/>
          </a:bodyPr>
          <a:lstStyle/>
          <a:p>
            <a:pPr marL="457200" indent="-457200">
              <a:buFont typeface="Arial" panose="020B0604020202020204" pitchFamily="34" charset="0"/>
              <a:buChar char="•"/>
            </a:pPr>
            <a:r>
              <a:rPr lang="en-US" sz="3200" b="0" i="0" dirty="0">
                <a:solidFill>
                  <a:srgbClr val="D1D5DB"/>
                </a:solidFill>
                <a:effectLst/>
                <a:latin typeface="Söhne"/>
              </a:rPr>
              <a:t>Analyze the bank's customer data</a:t>
            </a:r>
            <a:endParaRPr lang="en-US" sz="3200" dirty="0">
              <a:solidFill>
                <a:srgbClr val="D1D5DB"/>
              </a:solidFill>
              <a:latin typeface="Söhne"/>
            </a:endParaRPr>
          </a:p>
          <a:p>
            <a:pPr marL="457200" indent="-457200">
              <a:buFont typeface="Arial" panose="020B0604020202020204" pitchFamily="34" charset="0"/>
              <a:buChar char="•"/>
            </a:pPr>
            <a:r>
              <a:rPr lang="en-US" sz="3200" b="0" i="0" dirty="0">
                <a:solidFill>
                  <a:srgbClr val="D1D5DB"/>
                </a:solidFill>
                <a:effectLst/>
                <a:latin typeface="Söhne"/>
              </a:rPr>
              <a:t>Identify factors contributing to </a:t>
            </a:r>
          </a:p>
          <a:p>
            <a:pPr marL="457200" indent="-457200">
              <a:buFont typeface="Arial" panose="020B0604020202020204" pitchFamily="34" charset="0"/>
              <a:buChar char="•"/>
            </a:pPr>
            <a:r>
              <a:rPr lang="en-US" sz="3200" b="0" i="0" dirty="0">
                <a:solidFill>
                  <a:srgbClr val="D1D5DB"/>
                </a:solidFill>
                <a:effectLst/>
                <a:latin typeface="Söhne"/>
              </a:rPr>
              <a:t>Enabling the bank to implement targeted measures aimed at retaining valuable customers and revitalizing its credit card business.</a:t>
            </a:r>
            <a:endParaRPr lang="en-IN"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2800" y="-4838700"/>
            <a:ext cx="8831880" cy="8831880"/>
          </a:xfrm>
          <a:custGeom>
            <a:avLst/>
            <a:gdLst/>
            <a:ahLst/>
            <a:cxnLst/>
            <a:rect l="l" t="t" r="r" b="b"/>
            <a:pathLst>
              <a:path w="8831880" h="8831880">
                <a:moveTo>
                  <a:pt x="0" y="0"/>
                </a:moveTo>
                <a:lnTo>
                  <a:pt x="8831880" y="0"/>
                </a:lnTo>
                <a:lnTo>
                  <a:pt x="8831880" y="8831880"/>
                </a:lnTo>
                <a:lnTo>
                  <a:pt x="0" y="88318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008264" y="99307"/>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r:embed="rId5"/>
                </a:ext>
              </a:extLst>
            </a:blip>
            <a:stretch>
              <a:fillRect l="-6862" r="-66382"/>
            </a:stretch>
          </a:blipFill>
        </p:spPr>
        <p:txBody>
          <a:bodyPr/>
          <a:lstStyle/>
          <a:p>
            <a:endParaRPr lang="en-IN"/>
          </a:p>
        </p:txBody>
      </p:sp>
      <p:sp>
        <p:nvSpPr>
          <p:cNvPr id="19" name="Freeform 19"/>
          <p:cNvSpPr/>
          <p:nvPr/>
        </p:nvSpPr>
        <p:spPr>
          <a:xfrm rot="4238979">
            <a:off x="-424992" y="-2281720"/>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6"/>
            <a:stretch>
              <a:fillRect/>
            </a:stretch>
          </a:blipFill>
        </p:spPr>
        <p:txBody>
          <a:bodyPr/>
          <a:lstStyle/>
          <a:p>
            <a:endParaRPr lang="en-IN"/>
          </a:p>
        </p:txBody>
      </p:sp>
      <p:sp>
        <p:nvSpPr>
          <p:cNvPr id="20" name="Freeform 20"/>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7"/>
            <a:stretch>
              <a:fillRect/>
            </a:stretch>
          </a:blipFill>
        </p:spPr>
        <p:txBody>
          <a:bodyPr/>
          <a:lstStyle/>
          <a:p>
            <a:endParaRPr lang="en-IN"/>
          </a:p>
        </p:txBody>
      </p:sp>
      <p:sp>
        <p:nvSpPr>
          <p:cNvPr id="21" name="TextBox 21"/>
          <p:cNvSpPr txBox="1"/>
          <p:nvPr/>
        </p:nvSpPr>
        <p:spPr>
          <a:xfrm>
            <a:off x="1492448" y="1644896"/>
            <a:ext cx="7119102" cy="1685570"/>
          </a:xfrm>
          <a:prstGeom prst="rect">
            <a:avLst/>
          </a:prstGeom>
        </p:spPr>
        <p:txBody>
          <a:bodyPr lIns="0" tIns="0" rIns="0" bIns="0" rtlCol="0" anchor="t">
            <a:spAutoFit/>
          </a:bodyPr>
          <a:lstStyle/>
          <a:p>
            <a:pPr algn="ctr">
              <a:lnSpc>
                <a:spcPts val="13667"/>
              </a:lnSpc>
            </a:pPr>
            <a:r>
              <a:rPr lang="en-US" sz="9762" dirty="0">
                <a:solidFill>
                  <a:srgbClr val="FFFFFF"/>
                </a:solidFill>
                <a:latin typeface="Neue Machina Ultra-Bold"/>
              </a:rPr>
              <a:t>Dataset</a:t>
            </a:r>
          </a:p>
        </p:txBody>
      </p:sp>
      <p:sp>
        <p:nvSpPr>
          <p:cNvPr id="31" name="TextBox 30">
            <a:extLst>
              <a:ext uri="{FF2B5EF4-FFF2-40B4-BE49-F238E27FC236}">
                <a16:creationId xmlns:a16="http://schemas.microsoft.com/office/drawing/2014/main" id="{8BA82F12-36B4-EBEE-20B6-91F5D94840F3}"/>
              </a:ext>
            </a:extLst>
          </p:cNvPr>
          <p:cNvSpPr txBox="1"/>
          <p:nvPr/>
        </p:nvSpPr>
        <p:spPr>
          <a:xfrm>
            <a:off x="2393981" y="3348347"/>
            <a:ext cx="12693619" cy="5293757"/>
          </a:xfrm>
          <a:prstGeom prst="rect">
            <a:avLst/>
          </a:prstGeom>
          <a:noFill/>
        </p:spPr>
        <p:txBody>
          <a:bodyPr wrap="square" rtlCol="0">
            <a:spAutoFit/>
          </a:bodyPr>
          <a:lstStyle/>
          <a:p>
            <a:br>
              <a:rPr lang="en-US" dirty="0"/>
            </a:br>
            <a:r>
              <a:rPr lang="en-US" sz="3200" b="0" i="0" dirty="0">
                <a:solidFill>
                  <a:srgbClr val="D1D5DB"/>
                </a:solidFill>
                <a:effectLst/>
                <a:latin typeface="Söhne"/>
              </a:rPr>
              <a:t>The dataset for this customer churn analysis project consists of comprehensive information about the bank's North American credit card customers. It encompasses demographic details, financial profiles, transaction histories, and customer interactions with the bank's credit card services. Of particular importance is the inclusion of a churn indicator, allowing us to classify customers as either active or churned based on their credit card usage status. This dataset serves as the foundation for our analysis, as we aim to uncover meaningful insights that will guide the bank in implementing measures to reduce customer attrition and enhance the performance of its credit card business.</a:t>
            </a:r>
            <a:endParaRPr lang="en-IN"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039600" y="372011"/>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946752" y="-1830626"/>
            <a:ext cx="7242652" cy="7242652"/>
          </a:xfrm>
          <a:custGeom>
            <a:avLst/>
            <a:gdLst/>
            <a:ahLst/>
            <a:cxnLst/>
            <a:rect l="l" t="t" r="r" b="b"/>
            <a:pathLst>
              <a:path w="7242652" h="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685800" y="5416946"/>
            <a:ext cx="14318861" cy="1756891"/>
          </a:xfrm>
          <a:prstGeom prst="rect">
            <a:avLst/>
          </a:prstGeom>
        </p:spPr>
        <p:txBody>
          <a:bodyPr lIns="0" tIns="0" rIns="0" bIns="0" rtlCol="0" anchor="t">
            <a:spAutoFit/>
          </a:bodyPr>
          <a:lstStyle/>
          <a:p>
            <a:pPr algn="ctr">
              <a:lnSpc>
                <a:spcPts val="13667"/>
              </a:lnSpc>
            </a:pPr>
            <a:r>
              <a:rPr lang="en-US" sz="11500" dirty="0">
                <a:solidFill>
                  <a:srgbClr val="FFFFFF"/>
                </a:solidFill>
                <a:latin typeface="Neue Machina Ultra-Bold"/>
              </a:rPr>
              <a:t>Analysis </a:t>
            </a:r>
            <a:r>
              <a:rPr lang="en-US" sz="11500" dirty="0">
                <a:solidFill>
                  <a:srgbClr val="C00000"/>
                </a:solidFill>
                <a:latin typeface="Neue Machina Ultra-Bold"/>
              </a:rPr>
              <a:t>&gt;</a:t>
            </a:r>
          </a:p>
        </p:txBody>
      </p:sp>
      <p:sp>
        <p:nvSpPr>
          <p:cNvPr id="14" name="Freeform 12">
            <a:extLst>
              <a:ext uri="{FF2B5EF4-FFF2-40B4-BE49-F238E27FC236}">
                <a16:creationId xmlns:a16="http://schemas.microsoft.com/office/drawing/2014/main" id="{7205BE85-F65C-8524-342C-B118E79044C3}"/>
              </a:ext>
            </a:extLst>
          </p:cNvPr>
          <p:cNvSpPr/>
          <p:nvPr/>
        </p:nvSpPr>
        <p:spPr>
          <a:xfrm>
            <a:off x="-1143000" y="-947260"/>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6"/>
            <a:stretch>
              <a:fillRect/>
            </a:stretch>
          </a:blipFill>
        </p:spPr>
        <p:txBody>
          <a:bodyPr/>
          <a:lstStyle/>
          <a:p>
            <a:endParaRPr lang="en-IN"/>
          </a:p>
        </p:txBody>
      </p:sp>
      <p:sp>
        <p:nvSpPr>
          <p:cNvPr id="15" name="Freeform 11">
            <a:extLst>
              <a:ext uri="{FF2B5EF4-FFF2-40B4-BE49-F238E27FC236}">
                <a16:creationId xmlns:a16="http://schemas.microsoft.com/office/drawing/2014/main" id="{B4825F0B-072D-64D2-D871-2CAD2AAABAF9}"/>
              </a:ext>
            </a:extLst>
          </p:cNvPr>
          <p:cNvSpPr/>
          <p:nvPr/>
        </p:nvSpPr>
        <p:spPr>
          <a:xfrm rot="19198290">
            <a:off x="14240182" y="3348815"/>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7"/>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IN"/>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IN"/>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IN"/>
          </a:p>
        </p:txBody>
      </p:sp>
      <p:sp>
        <p:nvSpPr>
          <p:cNvPr id="16" name="TextBox 16"/>
          <p:cNvSpPr txBox="1"/>
          <p:nvPr/>
        </p:nvSpPr>
        <p:spPr>
          <a:xfrm>
            <a:off x="1941019" y="522249"/>
            <a:ext cx="13373100" cy="1431867"/>
          </a:xfrm>
          <a:prstGeom prst="rect">
            <a:avLst/>
          </a:prstGeom>
        </p:spPr>
        <p:txBody>
          <a:bodyPr wrap="square" lIns="0" tIns="0" rIns="0" bIns="0" rtlCol="0" anchor="t">
            <a:spAutoFit/>
          </a:bodyPr>
          <a:lstStyle/>
          <a:p>
            <a:pPr algn="ctr">
              <a:lnSpc>
                <a:spcPts val="13667"/>
              </a:lnSpc>
            </a:pPr>
            <a:r>
              <a:rPr lang="en-US" sz="3600" b="1" dirty="0">
                <a:solidFill>
                  <a:schemeClr val="bg1"/>
                </a:solidFill>
                <a:effectLst/>
                <a:latin typeface="Neue Machina Ultra-Bold" panose="020B0604020202020204" charset="0"/>
              </a:rPr>
              <a:t>Percentage wise </a:t>
            </a:r>
            <a:r>
              <a:rPr lang="en-US" sz="3600" b="1" dirty="0" err="1">
                <a:solidFill>
                  <a:schemeClr val="bg1"/>
                </a:solidFill>
                <a:latin typeface="Neue Machina Ultra-Bold" panose="020B0604020202020204" charset="0"/>
              </a:rPr>
              <a:t>attrited</a:t>
            </a:r>
            <a:r>
              <a:rPr lang="en-US" sz="3600" b="1" dirty="0">
                <a:solidFill>
                  <a:schemeClr val="bg1"/>
                </a:solidFill>
                <a:effectLst/>
                <a:latin typeface="Neue Machina Ultra-Bold" panose="020B0604020202020204" charset="0"/>
              </a:rPr>
              <a:t> and existing customers.</a:t>
            </a:r>
            <a:endParaRPr lang="en-US" sz="24200" dirty="0">
              <a:solidFill>
                <a:schemeClr val="bg1"/>
              </a:solidFill>
              <a:latin typeface="Neue Machina Ultra-Bold" panose="020B0604020202020204" charset="0"/>
            </a:endParaRPr>
          </a:p>
        </p:txBody>
      </p:sp>
      <p:sp>
        <p:nvSpPr>
          <p:cNvPr id="20" name="TextBox 20"/>
          <p:cNvSpPr txBox="1"/>
          <p:nvPr/>
        </p:nvSpPr>
        <p:spPr>
          <a:xfrm>
            <a:off x="7729105" y="4533900"/>
            <a:ext cx="7196777" cy="1224566"/>
          </a:xfrm>
          <a:prstGeom prst="rect">
            <a:avLst/>
          </a:prstGeom>
          <a:ln>
            <a:solidFill>
              <a:schemeClr val="bg1"/>
            </a:solidFill>
          </a:ln>
        </p:spPr>
        <p:txBody>
          <a:bodyPr wrap="square" lIns="0" tIns="0" rIns="0" bIns="0" rtlCol="0" anchor="t">
            <a:spAutoFit/>
          </a:bodyPr>
          <a:lstStyle/>
          <a:p>
            <a:pPr marL="215901" lvl="1">
              <a:lnSpc>
                <a:spcPct val="150000"/>
              </a:lnSpc>
            </a:pPr>
            <a:r>
              <a:rPr lang="en-US" sz="2800" dirty="0">
                <a:solidFill>
                  <a:schemeClr val="bg1"/>
                </a:solidFill>
                <a:effectLst/>
                <a:latin typeface="Tableau Book"/>
              </a:rPr>
              <a:t>There are 84% of Existing customer and 16% percent of </a:t>
            </a:r>
            <a:r>
              <a:rPr lang="en-US" sz="2800" dirty="0" err="1">
                <a:solidFill>
                  <a:schemeClr val="bg1"/>
                </a:solidFill>
                <a:effectLst/>
                <a:latin typeface="Tableau Book"/>
              </a:rPr>
              <a:t>Attrited</a:t>
            </a:r>
            <a:r>
              <a:rPr lang="en-US" sz="2800" dirty="0">
                <a:solidFill>
                  <a:schemeClr val="bg1"/>
                </a:solidFill>
                <a:effectLst/>
                <a:latin typeface="Tableau Book"/>
              </a:rPr>
              <a:t> customers.</a:t>
            </a:r>
            <a:endParaRPr lang="en-US" sz="3200" dirty="0">
              <a:solidFill>
                <a:schemeClr val="bg1"/>
              </a:solidFill>
              <a:latin typeface="Montserrat"/>
            </a:endParaRPr>
          </a:p>
        </p:txBody>
      </p:sp>
      <p:pic>
        <p:nvPicPr>
          <p:cNvPr id="26" name="Picture 25">
            <a:extLst>
              <a:ext uri="{FF2B5EF4-FFF2-40B4-BE49-F238E27FC236}">
                <a16:creationId xmlns:a16="http://schemas.microsoft.com/office/drawing/2014/main" id="{5BA76E36-87F1-CCE7-0501-A61493118BC5}"/>
              </a:ext>
            </a:extLst>
          </p:cNvPr>
          <p:cNvPicPr>
            <a:picLocks noChangeAspect="1"/>
          </p:cNvPicPr>
          <p:nvPr/>
        </p:nvPicPr>
        <p:blipFill>
          <a:blip r:embed="rId9"/>
          <a:stretch>
            <a:fillRect/>
          </a:stretch>
        </p:blipFill>
        <p:spPr>
          <a:xfrm>
            <a:off x="1059828" y="2933889"/>
            <a:ext cx="5981700" cy="55054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2573000" y="4686300"/>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TextBox 7"/>
          <p:cNvSpPr txBox="1"/>
          <p:nvPr/>
        </p:nvSpPr>
        <p:spPr>
          <a:xfrm>
            <a:off x="955964" y="1518843"/>
            <a:ext cx="16369145" cy="1033937"/>
          </a:xfrm>
          <a:prstGeom prst="rect">
            <a:avLst/>
          </a:prstGeom>
        </p:spPr>
        <p:txBody>
          <a:bodyPr wrap="square" lIns="0" tIns="0" rIns="0" bIns="0" rtlCol="0" anchor="t">
            <a:spAutoFit/>
          </a:bodyPr>
          <a:lstStyle/>
          <a:p>
            <a:pPr algn="ctr">
              <a:lnSpc>
                <a:spcPts val="9468"/>
              </a:lnSpc>
            </a:pPr>
            <a:r>
              <a:rPr lang="en-US" sz="3600" b="1" dirty="0">
                <a:solidFill>
                  <a:schemeClr val="bg1"/>
                </a:solidFill>
                <a:effectLst/>
                <a:latin typeface="Tableau Book"/>
              </a:rPr>
              <a:t>There are 84% of Existing customer and 16% percent of </a:t>
            </a:r>
            <a:r>
              <a:rPr lang="en-US" sz="3600" b="1" dirty="0" err="1">
                <a:solidFill>
                  <a:schemeClr val="bg1"/>
                </a:solidFill>
                <a:effectLst/>
                <a:latin typeface="Tableau Book"/>
              </a:rPr>
              <a:t>Attrited</a:t>
            </a:r>
            <a:r>
              <a:rPr lang="en-US" sz="3600" b="1" dirty="0">
                <a:solidFill>
                  <a:schemeClr val="bg1"/>
                </a:solidFill>
                <a:effectLst/>
                <a:latin typeface="Tableau Book"/>
              </a:rPr>
              <a:t> customers.</a:t>
            </a:r>
            <a:endParaRPr lang="en-US" sz="11500" dirty="0">
              <a:solidFill>
                <a:schemeClr val="bg1"/>
              </a:solidFill>
              <a:latin typeface="Neue Machina Ultra-Bold"/>
            </a:endParaRPr>
          </a:p>
        </p:txBody>
      </p:sp>
      <p:sp>
        <p:nvSpPr>
          <p:cNvPr id="10" name="Freeform 10"/>
          <p:cNvSpPr/>
          <p:nvPr/>
        </p:nvSpPr>
        <p:spPr>
          <a:xfrm>
            <a:off x="-5410200" y="-4229100"/>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1" name="Freeform 11"/>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a:stretch>
              <a:fillRect/>
            </a:stretch>
          </a:blipFill>
        </p:spPr>
        <p:txBody>
          <a:bodyPr/>
          <a:lstStyle/>
          <a:p>
            <a:endParaRPr lang="en-IN"/>
          </a:p>
        </p:txBody>
      </p:sp>
      <p:sp>
        <p:nvSpPr>
          <p:cNvPr id="12" name="Freeform 12"/>
          <p:cNvSpPr/>
          <p:nvPr/>
        </p:nvSpPr>
        <p:spPr>
          <a:xfrm>
            <a:off x="13487400" y="5954017"/>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a:stretch>
              <a:fillRect/>
            </a:stretch>
          </a:blipFill>
        </p:spPr>
        <p:txBody>
          <a:bodyPr/>
          <a:lstStyle/>
          <a:p>
            <a:endParaRPr lang="en-IN"/>
          </a:p>
        </p:txBody>
      </p:sp>
      <p:pic>
        <p:nvPicPr>
          <p:cNvPr id="18" name="Picture 17">
            <a:extLst>
              <a:ext uri="{FF2B5EF4-FFF2-40B4-BE49-F238E27FC236}">
                <a16:creationId xmlns:a16="http://schemas.microsoft.com/office/drawing/2014/main" id="{F81099CA-9A7D-F16F-211D-530AA45F6C73}"/>
              </a:ext>
            </a:extLst>
          </p:cNvPr>
          <p:cNvPicPr>
            <a:picLocks noChangeAspect="1"/>
          </p:cNvPicPr>
          <p:nvPr/>
        </p:nvPicPr>
        <p:blipFill>
          <a:blip r:embed="rId6"/>
          <a:stretch>
            <a:fillRect/>
          </a:stretch>
        </p:blipFill>
        <p:spPr>
          <a:xfrm>
            <a:off x="962891" y="3118674"/>
            <a:ext cx="9373412" cy="5182049"/>
          </a:xfrm>
          <a:prstGeom prst="rect">
            <a:avLst/>
          </a:prstGeom>
        </p:spPr>
      </p:pic>
      <p:sp>
        <p:nvSpPr>
          <p:cNvPr id="20" name="TextBox 19">
            <a:extLst>
              <a:ext uri="{FF2B5EF4-FFF2-40B4-BE49-F238E27FC236}">
                <a16:creationId xmlns:a16="http://schemas.microsoft.com/office/drawing/2014/main" id="{2925B33A-056D-9595-72EB-81D90BA800C6}"/>
              </a:ext>
            </a:extLst>
          </p:cNvPr>
          <p:cNvSpPr txBox="1"/>
          <p:nvPr/>
        </p:nvSpPr>
        <p:spPr>
          <a:xfrm>
            <a:off x="11125199" y="3777734"/>
            <a:ext cx="6199910" cy="1318181"/>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ok"/>
              </a:rPr>
              <a:t>In both </a:t>
            </a:r>
            <a:r>
              <a:rPr lang="en-US" sz="2800" dirty="0" err="1">
                <a:solidFill>
                  <a:schemeClr val="bg1"/>
                </a:solidFill>
                <a:effectLst/>
                <a:latin typeface="Tableau Book"/>
              </a:rPr>
              <a:t>Attrited</a:t>
            </a:r>
            <a:r>
              <a:rPr lang="en-US" sz="2800" dirty="0">
                <a:solidFill>
                  <a:schemeClr val="bg1"/>
                </a:solidFill>
                <a:effectLst/>
                <a:latin typeface="Tableau Book"/>
              </a:rPr>
              <a:t> customers and Existing customers, majority is females. </a:t>
            </a:r>
            <a:endParaRPr lang="en-IN" sz="28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IN"/>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IN"/>
          </a:p>
        </p:txBody>
      </p:sp>
      <p:sp>
        <p:nvSpPr>
          <p:cNvPr id="8" name="TextBox 8"/>
          <p:cNvSpPr txBox="1"/>
          <p:nvPr/>
        </p:nvSpPr>
        <p:spPr>
          <a:xfrm>
            <a:off x="2946481" y="1103842"/>
            <a:ext cx="12395038" cy="1047274"/>
          </a:xfrm>
          <a:prstGeom prst="rect">
            <a:avLst/>
          </a:prstGeom>
        </p:spPr>
        <p:txBody>
          <a:bodyPr wrap="square" lIns="0" tIns="0" rIns="0" bIns="0" rtlCol="0" anchor="t">
            <a:spAutoFit/>
          </a:bodyPr>
          <a:lstStyle/>
          <a:p>
            <a:pPr algn="ctr">
              <a:lnSpc>
                <a:spcPts val="9468"/>
              </a:lnSpc>
            </a:pPr>
            <a:r>
              <a:rPr lang="en-US" sz="4000" b="1" dirty="0">
                <a:solidFill>
                  <a:schemeClr val="bg1"/>
                </a:solidFill>
                <a:effectLst/>
                <a:latin typeface="Benton Sans Book"/>
              </a:rPr>
              <a:t>Region-wise percentage of </a:t>
            </a:r>
            <a:r>
              <a:rPr lang="en-US" sz="4000" b="1" dirty="0" err="1">
                <a:solidFill>
                  <a:schemeClr val="bg1"/>
                </a:solidFill>
                <a:effectLst/>
                <a:latin typeface="Benton Sans Book"/>
              </a:rPr>
              <a:t>attrited</a:t>
            </a:r>
            <a:r>
              <a:rPr lang="en-US" sz="4000" b="1" dirty="0">
                <a:solidFill>
                  <a:schemeClr val="bg1"/>
                </a:solidFill>
                <a:effectLst/>
                <a:latin typeface="Benton Sans Book"/>
              </a:rPr>
              <a:t> and existing customers</a:t>
            </a:r>
            <a:endParaRPr lang="en-US" sz="13800" dirty="0">
              <a:solidFill>
                <a:schemeClr val="bg1"/>
              </a:solidFill>
              <a:latin typeface="Neue Machina Ultra-Bold"/>
            </a:endParaRPr>
          </a:p>
        </p:txBody>
      </p:sp>
      <p:pic>
        <p:nvPicPr>
          <p:cNvPr id="13" name="Picture 12">
            <a:extLst>
              <a:ext uri="{FF2B5EF4-FFF2-40B4-BE49-F238E27FC236}">
                <a16:creationId xmlns:a16="http://schemas.microsoft.com/office/drawing/2014/main" id="{81AB2159-C90D-F7FB-F5C0-A2115B2D0DFD}"/>
              </a:ext>
            </a:extLst>
          </p:cNvPr>
          <p:cNvPicPr>
            <a:picLocks noChangeAspect="1"/>
          </p:cNvPicPr>
          <p:nvPr/>
        </p:nvPicPr>
        <p:blipFill>
          <a:blip r:embed="rId8"/>
          <a:stretch>
            <a:fillRect/>
          </a:stretch>
        </p:blipFill>
        <p:spPr>
          <a:xfrm>
            <a:off x="1203984" y="3162300"/>
            <a:ext cx="9338096" cy="5562600"/>
          </a:xfrm>
          <a:prstGeom prst="rect">
            <a:avLst/>
          </a:prstGeom>
        </p:spPr>
      </p:pic>
      <p:sp>
        <p:nvSpPr>
          <p:cNvPr id="15" name="TextBox 14">
            <a:extLst>
              <a:ext uri="{FF2B5EF4-FFF2-40B4-BE49-F238E27FC236}">
                <a16:creationId xmlns:a16="http://schemas.microsoft.com/office/drawing/2014/main" id="{783E15C2-EF52-E2B9-B656-4BA108C0A574}"/>
              </a:ext>
            </a:extLst>
          </p:cNvPr>
          <p:cNvSpPr txBox="1"/>
          <p:nvPr/>
        </p:nvSpPr>
        <p:spPr>
          <a:xfrm>
            <a:off x="10899438" y="4409042"/>
            <a:ext cx="5631873" cy="1318181"/>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ok"/>
              </a:rPr>
              <a:t>Both </a:t>
            </a:r>
            <a:r>
              <a:rPr lang="en-US" sz="2800" dirty="0" err="1">
                <a:solidFill>
                  <a:schemeClr val="bg1"/>
                </a:solidFill>
                <a:effectLst/>
                <a:latin typeface="Tableau Book"/>
              </a:rPr>
              <a:t>Attrited</a:t>
            </a:r>
            <a:r>
              <a:rPr lang="en-US" sz="2800" dirty="0">
                <a:solidFill>
                  <a:schemeClr val="bg1"/>
                </a:solidFill>
                <a:effectLst/>
                <a:latin typeface="Tableau Book"/>
              </a:rPr>
              <a:t> and Existing customer is high in England and low in Wales.</a:t>
            </a:r>
            <a:endParaRPr lang="en-IN" sz="28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txBody>
          <a:bodyPr/>
          <a:lstStyle/>
          <a:p>
            <a:endParaRPr lang="en-IN"/>
          </a:p>
        </p:txBody>
      </p:sp>
      <p:sp>
        <p:nvSpPr>
          <p:cNvPr id="5" name="Freeform 5"/>
          <p:cNvSpPr/>
          <p:nvPr/>
        </p:nvSpPr>
        <p:spPr>
          <a:xfrm rot="1365435">
            <a:off x="-3731895" y="-1458457"/>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txBody>
          <a:bodyPr/>
          <a:lstStyle/>
          <a:p>
            <a:endParaRPr lang="en-IN"/>
          </a:p>
        </p:txBody>
      </p:sp>
      <p:sp>
        <p:nvSpPr>
          <p:cNvPr id="8" name="TextBox 7">
            <a:extLst>
              <a:ext uri="{FF2B5EF4-FFF2-40B4-BE49-F238E27FC236}">
                <a16:creationId xmlns:a16="http://schemas.microsoft.com/office/drawing/2014/main" id="{FD83D741-5160-5F81-71F0-354DA810E2A7}"/>
              </a:ext>
            </a:extLst>
          </p:cNvPr>
          <p:cNvSpPr txBox="1"/>
          <p:nvPr/>
        </p:nvSpPr>
        <p:spPr>
          <a:xfrm>
            <a:off x="1711037" y="1514802"/>
            <a:ext cx="14865926" cy="646331"/>
          </a:xfrm>
          <a:prstGeom prst="rect">
            <a:avLst/>
          </a:prstGeom>
          <a:noFill/>
        </p:spPr>
        <p:txBody>
          <a:bodyPr wrap="square">
            <a:spAutoFit/>
          </a:bodyPr>
          <a:lstStyle/>
          <a:p>
            <a:pPr algn="ctr"/>
            <a:r>
              <a:rPr lang="en-US" sz="3600" b="1" dirty="0">
                <a:solidFill>
                  <a:schemeClr val="bg1"/>
                </a:solidFill>
                <a:effectLst/>
                <a:latin typeface="Benton Sans Book"/>
              </a:rPr>
              <a:t>Percentage of </a:t>
            </a:r>
            <a:r>
              <a:rPr lang="en-US" sz="3600" b="1" dirty="0" err="1">
                <a:solidFill>
                  <a:schemeClr val="bg1"/>
                </a:solidFill>
                <a:effectLst/>
                <a:latin typeface="Benton Sans Book"/>
              </a:rPr>
              <a:t>attrited</a:t>
            </a:r>
            <a:r>
              <a:rPr lang="en-US" sz="3600" b="1" dirty="0">
                <a:solidFill>
                  <a:schemeClr val="bg1"/>
                </a:solidFill>
                <a:effectLst/>
                <a:latin typeface="Benton Sans Book"/>
              </a:rPr>
              <a:t> and existing customers for each card category</a:t>
            </a:r>
            <a:endParaRPr lang="en-IN" sz="3600" dirty="0">
              <a:solidFill>
                <a:schemeClr val="bg1"/>
              </a:solidFill>
            </a:endParaRPr>
          </a:p>
        </p:txBody>
      </p:sp>
      <p:pic>
        <p:nvPicPr>
          <p:cNvPr id="10" name="Picture 9">
            <a:extLst>
              <a:ext uri="{FF2B5EF4-FFF2-40B4-BE49-F238E27FC236}">
                <a16:creationId xmlns:a16="http://schemas.microsoft.com/office/drawing/2014/main" id="{77E6FCA9-5E36-70DC-1955-CEC26653A874}"/>
              </a:ext>
            </a:extLst>
          </p:cNvPr>
          <p:cNvPicPr>
            <a:picLocks noChangeAspect="1"/>
          </p:cNvPicPr>
          <p:nvPr/>
        </p:nvPicPr>
        <p:blipFill>
          <a:blip r:embed="rId8"/>
          <a:stretch>
            <a:fillRect/>
          </a:stretch>
        </p:blipFill>
        <p:spPr>
          <a:xfrm>
            <a:off x="1711037" y="3193031"/>
            <a:ext cx="9777119" cy="5256001"/>
          </a:xfrm>
          <a:prstGeom prst="rect">
            <a:avLst/>
          </a:prstGeom>
        </p:spPr>
      </p:pic>
      <p:sp>
        <p:nvSpPr>
          <p:cNvPr id="12" name="TextBox 11">
            <a:extLst>
              <a:ext uri="{FF2B5EF4-FFF2-40B4-BE49-F238E27FC236}">
                <a16:creationId xmlns:a16="http://schemas.microsoft.com/office/drawing/2014/main" id="{34207C27-C8F9-4E43-1FD4-E6EA34BF9DF1}"/>
              </a:ext>
            </a:extLst>
          </p:cNvPr>
          <p:cNvSpPr txBox="1"/>
          <p:nvPr/>
        </p:nvSpPr>
        <p:spPr>
          <a:xfrm>
            <a:off x="11890928" y="3275594"/>
            <a:ext cx="5215263" cy="2610843"/>
          </a:xfrm>
          <a:prstGeom prst="rect">
            <a:avLst/>
          </a:prstGeom>
          <a:noFill/>
          <a:ln>
            <a:solidFill>
              <a:schemeClr val="bg1"/>
            </a:solidFill>
          </a:ln>
        </p:spPr>
        <p:txBody>
          <a:bodyPr wrap="square">
            <a:spAutoFit/>
          </a:bodyPr>
          <a:lstStyle/>
          <a:p>
            <a:pPr>
              <a:lnSpc>
                <a:spcPct val="150000"/>
              </a:lnSpc>
            </a:pPr>
            <a:r>
              <a:rPr lang="en-US" sz="2800" dirty="0">
                <a:solidFill>
                  <a:schemeClr val="bg1"/>
                </a:solidFill>
                <a:effectLst/>
                <a:latin typeface="Tableau Book"/>
              </a:rPr>
              <a:t>Silver category has the most number of Existing customers and Platinum has the most number of </a:t>
            </a:r>
            <a:r>
              <a:rPr lang="en-US" sz="2800" dirty="0" err="1">
                <a:solidFill>
                  <a:schemeClr val="bg1"/>
                </a:solidFill>
                <a:effectLst/>
                <a:latin typeface="Tableau Book"/>
              </a:rPr>
              <a:t>Attrited</a:t>
            </a:r>
            <a:r>
              <a:rPr lang="en-US" sz="2800" dirty="0">
                <a:solidFill>
                  <a:schemeClr val="bg1"/>
                </a:solidFill>
                <a:effectLst/>
                <a:latin typeface="Tableau Book"/>
              </a:rPr>
              <a:t> customers.</a:t>
            </a:r>
            <a:endParaRPr lang="en-IN" sz="28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662</Words>
  <Application>Microsoft Office PowerPoint</Application>
  <PresentationFormat>Custom</PresentationFormat>
  <Paragraphs>49</Paragraphs>
  <Slides>19</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Benton Sans Book</vt:lpstr>
      <vt:lpstr>Tableau Bold</vt:lpstr>
      <vt:lpstr>Söhne</vt:lpstr>
      <vt:lpstr>Tableau Book</vt:lpstr>
      <vt:lpstr>Montserrat</vt:lpstr>
      <vt:lpstr>Calibri</vt:lpstr>
      <vt:lpstr>Arial</vt:lpstr>
      <vt:lpstr>Neue Machina Ultra-Bold</vt:lpstr>
      <vt:lpstr>Tableau Light</vt:lpstr>
      <vt:lpstr>Bahnschrift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dc:creator>ALFIN</dc:creator>
  <cp:lastModifiedBy>alfin sam</cp:lastModifiedBy>
  <cp:revision>6</cp:revision>
  <dcterms:created xsi:type="dcterms:W3CDTF">2006-08-16T00:00:00Z</dcterms:created>
  <dcterms:modified xsi:type="dcterms:W3CDTF">2023-10-10T10:25:28Z</dcterms:modified>
  <dc:identifier>DAFwrFfCzY4</dc:identifier>
</cp:coreProperties>
</file>